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79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6EEA2260-F4C8-AF4A-808C-43A5CE6DB554}" type="datetimeFigureOut">
              <a:rPr lang="en-US" smtClean="0"/>
              <a:t>4/5/16</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7460AEB0-6D77-A140-B3A2-BA176280E47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EEA2260-F4C8-AF4A-808C-43A5CE6DB554}"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60AEB0-6D77-A140-B3A2-BA176280E471}"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EEA2260-F4C8-AF4A-808C-43A5CE6DB554}"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60AEB0-6D77-A140-B3A2-BA176280E471}"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EEA2260-F4C8-AF4A-808C-43A5CE6DB554}" type="datetimeFigureOut">
              <a:rPr lang="en-US" smtClean="0"/>
              <a:t>4/5/16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6EEA2260-F4C8-AF4A-808C-43A5CE6DB554}" type="datetimeFigureOut">
              <a:rPr lang="en-US" smtClean="0"/>
              <a:t>4/5/16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EA2260-F4C8-AF4A-808C-43A5CE6DB554}"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6EEA2260-F4C8-AF4A-808C-43A5CE6DB554}" type="datetimeFigureOut">
              <a:rPr lang="en-US" smtClean="0"/>
              <a:t>4/5/16</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7460AEB0-6D77-A140-B3A2-BA176280E471}"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EA2260-F4C8-AF4A-808C-43A5CE6DB554}"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EA2260-F4C8-AF4A-808C-43A5CE6DB554}"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60AEB0-6D77-A140-B3A2-BA176280E471}"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EEA2260-F4C8-AF4A-808C-43A5CE6DB554}" type="datetimeFigureOut">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EEA2260-F4C8-AF4A-808C-43A5CE6DB554}" type="datetimeFigureOut">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6EEA2260-F4C8-AF4A-808C-43A5CE6DB554}" type="datetimeFigureOut">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6EEA2260-F4C8-AF4A-808C-43A5CE6DB554}" type="datetimeFigureOut">
              <a:rPr lang="en-US" smtClean="0"/>
              <a:t>4/5/16</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7460AEB0-6D77-A140-B3A2-BA176280E471}"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6EEA2260-F4C8-AF4A-808C-43A5CE6DB554}" type="datetimeFigureOut">
              <a:rPr lang="en-US" smtClean="0"/>
              <a:t>4/5/16</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7460AEB0-6D77-A140-B3A2-BA176280E471}"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6EEA2260-F4C8-AF4A-808C-43A5CE6DB554}" type="datetimeFigureOut">
              <a:rPr lang="en-US" smtClean="0"/>
              <a:t>4/5/16</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7460AEB0-6D77-A140-B3A2-BA176280E471}"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EEA2260-F4C8-AF4A-808C-43A5CE6DB554}"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EEA2260-F4C8-AF4A-808C-43A5CE6DB554}" type="datetimeFigureOut">
              <a:rPr lang="en-US" smtClean="0"/>
              <a:t>4/5/16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60AEB0-6D77-A140-B3A2-BA176280E47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EEA2260-F4C8-AF4A-808C-43A5CE6DB554}" type="datetimeFigureOut">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60AEB0-6D77-A140-B3A2-BA176280E471}"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6EEA2260-F4C8-AF4A-808C-43A5CE6DB554}" type="datetimeFigureOut">
              <a:rPr lang="en-US" smtClean="0"/>
              <a:t>4/5/16</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7460AEB0-6D77-A140-B3A2-BA176280E47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Historical Context</a:t>
            </a:r>
            <a:endParaRPr lang="en-US" dirty="0"/>
          </a:p>
        </p:txBody>
      </p:sp>
      <p:pic>
        <p:nvPicPr>
          <p:cNvPr id="4" name="Picture 3"/>
          <p:cNvPicPr>
            <a:picLocks noChangeAspect="1"/>
          </p:cNvPicPr>
          <p:nvPr/>
        </p:nvPicPr>
        <p:blipFill>
          <a:blip r:embed="rId2"/>
          <a:stretch>
            <a:fillRect/>
          </a:stretch>
        </p:blipFill>
        <p:spPr>
          <a:xfrm>
            <a:off x="393700" y="203200"/>
            <a:ext cx="2781300" cy="2146300"/>
          </a:xfrm>
          <a:prstGeom prst="rect">
            <a:avLst/>
          </a:prstGeom>
        </p:spPr>
      </p:pic>
    </p:spTree>
    <p:extLst>
      <p:ext uri="{BB962C8B-B14F-4D97-AF65-F5344CB8AC3E}">
        <p14:creationId xmlns:p14="http://schemas.microsoft.com/office/powerpoint/2010/main" val="133598315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Apple</a:t>
            </a:r>
            <a:endParaRPr lang="en-US" dirty="0"/>
          </a:p>
        </p:txBody>
      </p:sp>
      <p:sp>
        <p:nvSpPr>
          <p:cNvPr id="3" name="Content Placeholder 2"/>
          <p:cNvSpPr>
            <a:spLocks noGrp="1"/>
          </p:cNvSpPr>
          <p:nvPr>
            <p:ph idx="1"/>
          </p:nvPr>
        </p:nvSpPr>
        <p:spPr>
          <a:xfrm>
            <a:off x="457199" y="2209801"/>
            <a:ext cx="6508377" cy="1857378"/>
          </a:xfrm>
        </p:spPr>
        <p:txBody>
          <a:bodyPr>
            <a:normAutofit/>
          </a:bodyPr>
          <a:lstStyle/>
          <a:p>
            <a:pPr marL="0" indent="0">
              <a:buNone/>
            </a:pPr>
            <a:r>
              <a:rPr lang="en-US" dirty="0" smtClean="0"/>
              <a:t>What do you think of when you hear the following word(s)? </a:t>
            </a:r>
            <a:endParaRPr lang="en-US" dirty="0"/>
          </a:p>
          <a:p>
            <a:r>
              <a:rPr lang="en-US" dirty="0" smtClean="0"/>
              <a:t>Apple</a:t>
            </a:r>
          </a:p>
        </p:txBody>
      </p:sp>
      <p:pic>
        <p:nvPicPr>
          <p:cNvPr id="4" name="Picture 3"/>
          <p:cNvPicPr>
            <a:picLocks noChangeAspect="1"/>
          </p:cNvPicPr>
          <p:nvPr/>
        </p:nvPicPr>
        <p:blipFill>
          <a:blip r:embed="rId2"/>
          <a:stretch>
            <a:fillRect/>
          </a:stretch>
        </p:blipFill>
        <p:spPr>
          <a:xfrm>
            <a:off x="5438545" y="3500862"/>
            <a:ext cx="3091850" cy="3157918"/>
          </a:xfrm>
          <a:prstGeom prst="rect">
            <a:avLst/>
          </a:prstGeom>
          <a:ln>
            <a:noFill/>
          </a:ln>
          <a:effectLst>
            <a:softEdge rad="112500"/>
          </a:effectLst>
        </p:spPr>
      </p:pic>
      <p:sp>
        <p:nvSpPr>
          <p:cNvPr id="5" name="Content Placeholder 2"/>
          <p:cNvSpPr txBox="1">
            <a:spLocks/>
          </p:cNvSpPr>
          <p:nvPr/>
        </p:nvSpPr>
        <p:spPr>
          <a:xfrm>
            <a:off x="457199" y="3572619"/>
            <a:ext cx="6508377" cy="3916363"/>
          </a:xfrm>
          <a:prstGeom prst="rect">
            <a:avLst/>
          </a:prstGeom>
        </p:spPr>
        <p:txBody>
          <a:bodyPr vert="horz" lIns="91440" tIns="45720" rIns="91440" bIns="45720" rtlCol="0">
            <a:normAutofit/>
          </a:bodyPr>
          <a:lst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a:lstStyle>
          <a:p>
            <a:r>
              <a:rPr lang="en-US" dirty="0" smtClean="0"/>
              <a:t>Surfing</a:t>
            </a:r>
          </a:p>
          <a:p>
            <a:r>
              <a:rPr lang="en-US" dirty="0" smtClean="0"/>
              <a:t>Web</a:t>
            </a:r>
          </a:p>
          <a:p>
            <a:r>
              <a:rPr lang="en-US" dirty="0" smtClean="0"/>
              <a:t>Virus</a:t>
            </a:r>
            <a:endParaRPr lang="en-US" dirty="0" smtClean="0"/>
          </a:p>
        </p:txBody>
      </p:sp>
    </p:spTree>
    <p:extLst>
      <p:ext uri="{BB962C8B-B14F-4D97-AF65-F5344CB8AC3E}">
        <p14:creationId xmlns:p14="http://schemas.microsoft.com/office/powerpoint/2010/main" val="10288226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You probably thought of computer related objects,</a:t>
            </a:r>
            <a:r>
              <a:rPr lang="en-US" dirty="0"/>
              <a:t> </a:t>
            </a:r>
            <a:r>
              <a:rPr lang="en-US" dirty="0" smtClean="0"/>
              <a:t>ideas or descriptions.  However, all of those words have other meanings.</a:t>
            </a:r>
            <a:endParaRPr lang="en-US" dirty="0"/>
          </a:p>
        </p:txBody>
      </p:sp>
      <p:sp>
        <p:nvSpPr>
          <p:cNvPr id="4" name="Rectangle 3"/>
          <p:cNvSpPr/>
          <p:nvPr/>
        </p:nvSpPr>
        <p:spPr>
          <a:xfrm>
            <a:off x="4002377" y="4424817"/>
            <a:ext cx="4572000" cy="1200329"/>
          </a:xfrm>
          <a:prstGeom prst="rect">
            <a:avLst/>
          </a:prstGeom>
        </p:spPr>
        <p:txBody>
          <a:bodyPr>
            <a:spAutoFit/>
          </a:bodyPr>
          <a:lstStyle/>
          <a:p>
            <a:pPr marL="285750" indent="-285750">
              <a:buFont typeface="Wingdings" charset="2"/>
              <a:buChar char="v"/>
            </a:pPr>
            <a:r>
              <a:rPr lang="en-US" dirty="0" smtClean="0"/>
              <a:t>Apple</a:t>
            </a:r>
          </a:p>
          <a:p>
            <a:pPr marL="285750" indent="-285750">
              <a:buFont typeface="Wingdings" charset="2"/>
              <a:buChar char="v"/>
            </a:pPr>
            <a:r>
              <a:rPr lang="en-US" dirty="0" smtClean="0"/>
              <a:t>Surfing</a:t>
            </a:r>
          </a:p>
          <a:p>
            <a:pPr marL="285750" indent="-285750">
              <a:buFont typeface="Wingdings" charset="2"/>
              <a:buChar char="v"/>
            </a:pPr>
            <a:r>
              <a:rPr lang="en-US" dirty="0" smtClean="0"/>
              <a:t>Web</a:t>
            </a:r>
          </a:p>
          <a:p>
            <a:pPr marL="285750" indent="-285750">
              <a:buFont typeface="Wingdings" charset="2"/>
              <a:buChar char="v"/>
            </a:pPr>
            <a:r>
              <a:rPr lang="en-US" dirty="0" smtClean="0"/>
              <a:t>Virus</a:t>
            </a:r>
            <a:endParaRPr lang="en-US" dirty="0" smtClean="0"/>
          </a:p>
        </p:txBody>
      </p:sp>
      <p:pic>
        <p:nvPicPr>
          <p:cNvPr id="5" name="Picture 4"/>
          <p:cNvPicPr>
            <a:picLocks noChangeAspect="1"/>
          </p:cNvPicPr>
          <p:nvPr/>
        </p:nvPicPr>
        <p:blipFill>
          <a:blip r:embed="rId2"/>
          <a:stretch>
            <a:fillRect/>
          </a:stretch>
        </p:blipFill>
        <p:spPr>
          <a:xfrm>
            <a:off x="927178" y="3664393"/>
            <a:ext cx="1625600" cy="1816100"/>
          </a:xfrm>
          <a:prstGeom prst="rect">
            <a:avLst/>
          </a:prstGeom>
        </p:spPr>
      </p:pic>
    </p:spTree>
    <p:extLst>
      <p:ext uri="{BB962C8B-B14F-4D97-AF65-F5344CB8AC3E}">
        <p14:creationId xmlns:p14="http://schemas.microsoft.com/office/powerpoint/2010/main" val="7667466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a:t>
            </a:r>
            <a:endParaRPr lang="en-US" dirty="0"/>
          </a:p>
        </p:txBody>
      </p:sp>
      <p:sp>
        <p:nvSpPr>
          <p:cNvPr id="3" name="Content Placeholder 2"/>
          <p:cNvSpPr>
            <a:spLocks noGrp="1"/>
          </p:cNvSpPr>
          <p:nvPr>
            <p:ph idx="1"/>
          </p:nvPr>
        </p:nvSpPr>
        <p:spPr/>
        <p:txBody>
          <a:bodyPr/>
          <a:lstStyle/>
          <a:p>
            <a:r>
              <a:rPr lang="en-US" dirty="0" smtClean="0"/>
              <a:t>Human views and understandings change over time.  </a:t>
            </a:r>
          </a:p>
          <a:p>
            <a:endParaRPr lang="en-US" dirty="0"/>
          </a:p>
          <a:p>
            <a:r>
              <a:rPr lang="en-US" dirty="0" smtClean="0"/>
              <a:t>Understanding the historical context helps one to reach valid conclusions about a text.</a:t>
            </a:r>
            <a:endParaRPr lang="en-US" dirty="0"/>
          </a:p>
        </p:txBody>
      </p:sp>
      <p:pic>
        <p:nvPicPr>
          <p:cNvPr id="4" name="Picture 3"/>
          <p:cNvPicPr>
            <a:picLocks noChangeAspect="1"/>
          </p:cNvPicPr>
          <p:nvPr/>
        </p:nvPicPr>
        <p:blipFill>
          <a:blip r:embed="rId2"/>
          <a:stretch>
            <a:fillRect/>
          </a:stretch>
        </p:blipFill>
        <p:spPr>
          <a:xfrm>
            <a:off x="7348819" y="498192"/>
            <a:ext cx="1346200" cy="1181100"/>
          </a:xfrm>
          <a:prstGeom prst="rect">
            <a:avLst/>
          </a:prstGeom>
        </p:spPr>
      </p:pic>
    </p:spTree>
    <p:extLst>
      <p:ext uri="{BB962C8B-B14F-4D97-AF65-F5344CB8AC3E}">
        <p14:creationId xmlns:p14="http://schemas.microsoft.com/office/powerpoint/2010/main" val="272505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dirty="0" smtClean="0"/>
              <a:t>In literature, the time period is a very important part of the setting.  However, many times you will have to use context clues to figure out the time period.</a:t>
            </a:r>
            <a:endParaRPr lang="en-US" dirty="0"/>
          </a:p>
        </p:txBody>
      </p:sp>
      <p:pic>
        <p:nvPicPr>
          <p:cNvPr id="4" name="Picture 3"/>
          <p:cNvPicPr>
            <a:picLocks noChangeAspect="1"/>
          </p:cNvPicPr>
          <p:nvPr/>
        </p:nvPicPr>
        <p:blipFill>
          <a:blip r:embed="rId2"/>
          <a:stretch>
            <a:fillRect/>
          </a:stretch>
        </p:blipFill>
        <p:spPr>
          <a:xfrm>
            <a:off x="4417014" y="4612031"/>
            <a:ext cx="3708400" cy="1739900"/>
          </a:xfrm>
          <a:prstGeom prst="rect">
            <a:avLst/>
          </a:prstGeom>
        </p:spPr>
      </p:pic>
    </p:spTree>
    <p:extLst>
      <p:ext uri="{BB962C8B-B14F-4D97-AF65-F5344CB8AC3E}">
        <p14:creationId xmlns:p14="http://schemas.microsoft.com/office/powerpoint/2010/main" val="115819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Dialogue serves to indicate time.  </a:t>
            </a:r>
          </a:p>
          <a:p>
            <a:r>
              <a:rPr lang="en-US" dirty="0" smtClean="0"/>
              <a:t>Archaic language and antiquated grammar may tell you that a piece was written a long time ago.</a:t>
            </a:r>
            <a:endParaRPr lang="en-US" dirty="0"/>
          </a:p>
        </p:txBody>
      </p:sp>
      <p:pic>
        <p:nvPicPr>
          <p:cNvPr id="4" name="Picture 3"/>
          <p:cNvPicPr>
            <a:picLocks noChangeAspect="1"/>
          </p:cNvPicPr>
          <p:nvPr/>
        </p:nvPicPr>
        <p:blipFill>
          <a:blip r:embed="rId2"/>
          <a:stretch>
            <a:fillRect/>
          </a:stretch>
        </p:blipFill>
        <p:spPr>
          <a:xfrm>
            <a:off x="4931868" y="4152098"/>
            <a:ext cx="2438400" cy="2260600"/>
          </a:xfrm>
          <a:prstGeom prst="rect">
            <a:avLst/>
          </a:prstGeom>
        </p:spPr>
      </p:pic>
    </p:spTree>
    <p:extLst>
      <p:ext uri="{BB962C8B-B14F-4D97-AF65-F5344CB8AC3E}">
        <p14:creationId xmlns:p14="http://schemas.microsoft.com/office/powerpoint/2010/main" val="4139917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was this written?</a:t>
            </a:r>
            <a:endParaRPr lang="en-US" dirty="0"/>
          </a:p>
        </p:txBody>
      </p:sp>
      <p:sp>
        <p:nvSpPr>
          <p:cNvPr id="3" name="Content Placeholder 2"/>
          <p:cNvSpPr>
            <a:spLocks noGrp="1"/>
          </p:cNvSpPr>
          <p:nvPr>
            <p:ph idx="1"/>
          </p:nvPr>
        </p:nvSpPr>
        <p:spPr/>
        <p:txBody>
          <a:bodyPr/>
          <a:lstStyle/>
          <a:p>
            <a:pPr marL="0" indent="0">
              <a:buNone/>
            </a:pPr>
            <a:r>
              <a:rPr lang="en-US" dirty="0" smtClean="0"/>
              <a:t>I used to take a seat on top of the gatepost and watch the world go by.  On way to Orlando ran past my house, so the carriages and cars would pass before me.  The movement made </a:t>
            </a:r>
            <a:r>
              <a:rPr lang="en-US" smtClean="0"/>
              <a:t>me glad </a:t>
            </a:r>
            <a:r>
              <a:rPr lang="en-US" dirty="0" smtClean="0"/>
              <a:t>to see it.  Often the white travelers would hail me, but more often I hailed them and asked, “Don’t you want me to go a piece of the way with you?</a:t>
            </a:r>
          </a:p>
        </p:txBody>
      </p:sp>
      <p:pic>
        <p:nvPicPr>
          <p:cNvPr id="4" name="Picture 3"/>
          <p:cNvPicPr>
            <a:picLocks noChangeAspect="1"/>
          </p:cNvPicPr>
          <p:nvPr/>
        </p:nvPicPr>
        <p:blipFill>
          <a:blip r:embed="rId2"/>
          <a:stretch>
            <a:fillRect/>
          </a:stretch>
        </p:blipFill>
        <p:spPr>
          <a:xfrm>
            <a:off x="6388100" y="4370048"/>
            <a:ext cx="2755900" cy="2133600"/>
          </a:xfrm>
          <a:prstGeom prst="rect">
            <a:avLst/>
          </a:prstGeom>
          <a:ln>
            <a:noFill/>
          </a:ln>
          <a:effectLst>
            <a:softEdge rad="112500"/>
          </a:effectLst>
        </p:spPr>
      </p:pic>
    </p:spTree>
    <p:extLst>
      <p:ext uri="{BB962C8B-B14F-4D97-AF65-F5344CB8AC3E}">
        <p14:creationId xmlns:p14="http://schemas.microsoft.com/office/powerpoint/2010/main" val="2306347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24990"/>
            <a:ext cx="6508377" cy="1143000"/>
          </a:xfrm>
        </p:spPr>
        <p:txBody>
          <a:bodyPr/>
          <a:lstStyle/>
          <a:p>
            <a:r>
              <a:rPr lang="en-US" dirty="0" smtClean="0"/>
              <a:t>Answers</a:t>
            </a:r>
            <a:endParaRPr lang="en-US" dirty="0"/>
          </a:p>
        </p:txBody>
      </p:sp>
      <p:sp>
        <p:nvSpPr>
          <p:cNvPr id="3" name="Content Placeholder 2"/>
          <p:cNvSpPr>
            <a:spLocks noGrp="1"/>
          </p:cNvSpPr>
          <p:nvPr>
            <p:ph idx="1"/>
          </p:nvPr>
        </p:nvSpPr>
        <p:spPr>
          <a:xfrm>
            <a:off x="302725" y="1267990"/>
            <a:ext cx="6508377" cy="3916363"/>
          </a:xfrm>
        </p:spPr>
        <p:txBody>
          <a:bodyPr/>
          <a:lstStyle/>
          <a:p>
            <a:r>
              <a:rPr lang="en-US" dirty="0" smtClean="0"/>
              <a:t>The reference to carriages and cars tells the reader that this selection took place when one could see both carriages and cars on the road.</a:t>
            </a:r>
          </a:p>
          <a:p>
            <a:r>
              <a:rPr lang="en-US" dirty="0" smtClean="0"/>
              <a:t>It appears to be a country road.</a:t>
            </a:r>
          </a:p>
          <a:p>
            <a:r>
              <a:rPr lang="en-US" dirty="0" smtClean="0"/>
              <a:t>Probably early 1900s</a:t>
            </a:r>
          </a:p>
          <a:p>
            <a:r>
              <a:rPr lang="en-US" dirty="0" smtClean="0"/>
              <a:t>“a piece of the way” is Southern dialect.</a:t>
            </a:r>
            <a:endParaRPr lang="en-US" dirty="0"/>
          </a:p>
        </p:txBody>
      </p:sp>
      <p:pic>
        <p:nvPicPr>
          <p:cNvPr id="4" name="Picture 3"/>
          <p:cNvPicPr>
            <a:picLocks noChangeAspect="1"/>
          </p:cNvPicPr>
          <p:nvPr/>
        </p:nvPicPr>
        <p:blipFill>
          <a:blip r:embed="rId2"/>
          <a:stretch>
            <a:fillRect/>
          </a:stretch>
        </p:blipFill>
        <p:spPr>
          <a:xfrm>
            <a:off x="4325009" y="4172284"/>
            <a:ext cx="4818991" cy="2685716"/>
          </a:xfrm>
          <a:prstGeom prst="rect">
            <a:avLst/>
          </a:prstGeom>
          <a:ln>
            <a:noFill/>
          </a:ln>
          <a:effectLst>
            <a:softEdge rad="112500"/>
          </a:effectLst>
        </p:spPr>
      </p:pic>
    </p:spTree>
    <p:extLst>
      <p:ext uri="{BB962C8B-B14F-4D97-AF65-F5344CB8AC3E}">
        <p14:creationId xmlns:p14="http://schemas.microsoft.com/office/powerpoint/2010/main" val="1243418697"/>
      </p:ext>
    </p:extLst>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223</TotalTime>
  <Words>261</Words>
  <Application>Microsoft Macintosh PowerPoint</Application>
  <PresentationFormat>On-screen Show (4:3)</PresentationFormat>
  <Paragraphs>27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Plaza</vt:lpstr>
      <vt:lpstr>Historical Context</vt:lpstr>
      <vt:lpstr>Apple</vt:lpstr>
      <vt:lpstr>PowerPoint Presentation</vt:lpstr>
      <vt:lpstr>Context</vt:lpstr>
      <vt:lpstr>Setting</vt:lpstr>
      <vt:lpstr>PowerPoint Presentation</vt:lpstr>
      <vt:lpstr>When was this written?</vt:lpstr>
      <vt:lpstr>Answers</vt:lpstr>
    </vt:vector>
  </TitlesOfParts>
  <Company>Penn Trafford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Historical Context</dc:title>
  <dc:creator>Sharon Spada</dc:creator>
  <cp:lastModifiedBy>Sharon Spada</cp:lastModifiedBy>
  <cp:revision>5</cp:revision>
  <dcterms:created xsi:type="dcterms:W3CDTF">2016-04-05T14:22:20Z</dcterms:created>
  <dcterms:modified xsi:type="dcterms:W3CDTF">2016-04-05T18:05:53Z</dcterms:modified>
</cp:coreProperties>
</file>